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18" d="100"/>
          <a:sy n="118" d="100"/>
        </p:scale>
        <p:origin x="-276" y="3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1AEBC-404C-4099-9487-F021DC870598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4F0CE-C95C-4198-92DB-E9F97E1C52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40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4F0CE-C95C-4198-92DB-E9F97E1C52F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158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4F0CE-C95C-4198-92DB-E9F97E1C52F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23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4F0CE-C95C-4198-92DB-E9F97E1C52F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16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4F0CE-C95C-4198-92DB-E9F97E1C52F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159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4F0CE-C95C-4198-92DB-E9F97E1C52F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31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940889-3B73-4B75-A9FD-9727D1B3D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EE22D56-4B52-424F-B0D7-8ADAAED579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2555AA-E1A6-4361-A156-DAD6BD9A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08E988A-B480-449C-8744-BE78FEEEC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4D2821C-B6DF-48E0-8E59-5E37EE89D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7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229797-A616-46F4-94C0-40A9B0E8E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CBD26BA-9224-459B-9179-1E5EF03029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632ADF3-E6B5-4F20-A403-719C3736B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A56BFE0-0803-450F-BD0B-537CB19DF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0C53CDE-27EC-4A4A-9932-981683C24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01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EE0AFC3-D2DE-4EE6-B13E-7D9C336E2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B443725-EB82-4D53-BBC8-82C1538372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086ABB-2670-47BE-8647-98B62949C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3AF0A9-3799-4FF9-B73C-CFD71E601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AF54EF-CB30-4067-9895-C396CD19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36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582457-D392-4337-A1E3-486037F5B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9EC91C-8B5E-479A-8983-F54EE7E9D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42AE18-061E-42D4-8F1C-FAEBEBA00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770A06-5881-48B8-A931-C8A18832D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B9F98A-A52B-4489-8D5D-679D848F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51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C90834-31E0-4BB7-B572-0CB9E7A55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8C59B79-B4D7-49FB-ABCF-20F84EBC5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B81C35-8CA7-4F37-9E38-614BF9815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49DCF92-2F9F-468B-B087-90BE5A1F4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2C9C09-7D4B-4B98-80A9-C492F6AF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841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65B07B-43E2-43BF-8841-DF04C6D0C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D25B7C-2906-4F23-AE6C-24ADD5A301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AFBACD9-7EC2-4C6D-9C4B-8053B8B60C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44635ED-4D7F-4840-B2B3-DD89BEF24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32213DA-5F0B-41DA-8F3A-9F497AC35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62BFB3C-CB7B-4C53-BF11-67D898F2E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54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DFC549-EE40-429F-8229-2D404C1DC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DEC57B7-E813-4D8A-A438-6D80DC07C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3853465-66E1-4FBC-ABE1-5121834F6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A24A02D-FB53-4BC7-8CF9-3BCEFE269E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255BC50-CEAE-4368-915C-0ABBA41D08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D855ECD-8689-49B2-B5E0-A726CC67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5911EFF-C8FF-4580-89B2-0E2855201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73C8C63-EC3B-462D-A344-4E7459FC6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210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E3FDE5-4ED2-4F14-AE9A-E95896806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6EE2AD1-8031-493D-8FBA-5234DA2E1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4C77F42-367E-4051-8733-78AA1AD99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9985755-9616-4556-882B-5CA792CED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13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61D7AA8-33AE-4734-8D1D-FB2965F59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D59EDE0-A65A-4E8D-80B7-E86AA9372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2F30043-92F5-41DF-815D-F18A88B51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98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230E73-D064-4C4E-875E-125B29E47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AF3777-7334-4445-B5B5-CC802688D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DC24D82-E7E5-493C-821D-97CB10E00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30722F8-6BAE-444E-91B8-1B390583C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AEE6D5E-C965-47F3-A271-F3E9A64B1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5BE5F16-EBD3-4F6D-8285-45A8BEB9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87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BC7699-01D5-48DF-BA91-15E419428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94F44BA-264F-449C-AB3B-C54905E5F3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2C648B2-790C-422B-9C11-0EADDFC0A5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E077B2D-3809-4642-AC32-0C0231801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DAB6DCD-8249-4556-9C4C-E4D81B542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7052EA1-8DBA-4105-808D-B95FE8E9A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1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E8FD16-2012-4544-AFED-4002E8BB4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055F4E6-542A-44E2-BE20-B649B037D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93C87DE-2D0D-4EE8-B4BB-5D5CD1B4B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B13C8-84E9-48D2-9F49-BCEFCEA99FD7}" type="datetimeFigureOut">
              <a:rPr lang="ru-RU" smtClean="0"/>
              <a:t>11.04.2025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0BDAB0-C710-4E41-90BD-CF9C6794D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6CAB16-256A-432B-A584-089FF6D2A6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A1CF3-E23C-405D-81E2-5903E11FA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42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9D89709-466F-420B-8963-6AA95F74FA6D}"/>
              </a:ext>
            </a:extLst>
          </p:cNvPr>
          <p:cNvSpPr/>
          <p:nvPr/>
        </p:nvSpPr>
        <p:spPr>
          <a:xfrm>
            <a:off x="0" y="4483966"/>
            <a:ext cx="12192000" cy="180429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0933BF-9019-4509-B846-2F54A8906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255" y="1378095"/>
            <a:ext cx="10977489" cy="2387600"/>
          </a:xfrm>
        </p:spPr>
        <p:txBody>
          <a:bodyPr>
            <a:no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Социальная активность в рамках деятельности Движения Первых как инструмент профилактики нарушений поведения школьников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2F1A7B9-2C02-43B8-825F-F9F464EB6E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8400" y="4632326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000" i="1" dirty="0">
                <a:solidFill>
                  <a:schemeClr val="bg1"/>
                </a:solidFill>
                <a:latin typeface="Arial Black" panose="020B0A04020102020204" pitchFamily="34" charset="0"/>
              </a:rPr>
              <a:t>Дзюба Андрей Владимирович, зам. директора по ВР</a:t>
            </a:r>
          </a:p>
          <a:p>
            <a:pPr algn="r"/>
            <a:r>
              <a:rPr lang="ru-RU" sz="2000" i="1" dirty="0">
                <a:solidFill>
                  <a:schemeClr val="bg1"/>
                </a:solidFill>
                <a:latin typeface="Arial Black" panose="020B0A04020102020204" pitchFamily="34" charset="0"/>
              </a:rPr>
              <a:t> МАОУ «СОШ № 91 г. Челябинска»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4542809-A239-488D-A404-CAB156E586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17" y="208207"/>
            <a:ext cx="913566" cy="180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19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801AF224-0EFD-4465-ACAD-7223D614A0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76" y="2416125"/>
            <a:ext cx="11898507" cy="2704515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СОЦИАЛЬНАЯ АКТИВНОСТЬ - </a:t>
            </a:r>
            <a:r>
              <a:rPr lang="ru-RU" sz="2800" dirty="0">
                <a:latin typeface="Arial Black" panose="020B0A04020102020204" pitchFamily="34" charset="0"/>
              </a:rPr>
              <a:t>ГОТОВНОСТЬ ЛИЧНОСТИ К ДЕЯТЕЛЬНОСТИ, КОТОРАЯ ПРОЯВЛЯЕТСЯ В СООТВЕТСТВУЮЩИХ АКТАХ ПОВЕДЕНИЯ И ПРЕДСТАВЛЯЕТ СОБОЙ ЦЕЛЕНАПРАВЛЕННУЮ ТВОРЧЕСКУЮ СОЦИАЛЬНУЮ ДЕЯТЕЛЬНОСТЬ, ПРЕОБРАЗУЮЩУЮ ОБЪЕКТИВНУЮ ДЕЙСТВИТЕЛЬНОСТЬ И САМУ ЛИЧНОСТИ. </a:t>
            </a:r>
            <a:br>
              <a:rPr lang="ru-RU" sz="2800" dirty="0">
                <a:latin typeface="Arial Black" panose="020B0A04020102020204" pitchFamily="34" charset="0"/>
              </a:rPr>
            </a:br>
            <a:r>
              <a:rPr lang="ru-RU" sz="2800" dirty="0">
                <a:latin typeface="Arial Black" panose="020B0A04020102020204" pitchFamily="34" charset="0"/>
              </a:rPr>
              <a:t>				</a:t>
            </a:r>
            <a:r>
              <a:rPr lang="ru-RU" sz="2800" dirty="0">
                <a:solidFill>
                  <a:schemeClr val="accent1"/>
                </a:solidFill>
                <a:latin typeface="Arial Black" panose="020B0A04020102020204" pitchFamily="34" charset="0"/>
              </a:rPr>
              <a:t>   (Мухина В.С. Возрастная психология)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B9CB329-55EF-483A-9233-8201EBCB3103}"/>
              </a:ext>
            </a:extLst>
          </p:cNvPr>
          <p:cNvSpPr/>
          <p:nvPr/>
        </p:nvSpPr>
        <p:spPr>
          <a:xfrm>
            <a:off x="3076227" y="587133"/>
            <a:ext cx="6112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СОЦИАЛЬНАЯ АКТИВНОСТЬ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6144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801AF224-0EFD-4465-ACAD-7223D614A0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746" y="1262743"/>
            <a:ext cx="11898507" cy="3436983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Arial Black" panose="020B0A04020102020204" pitchFamily="34" charset="0"/>
              </a:rPr>
              <a:t>1. ПРОФИЛАКТИКА ДЕВИАНТНОГО ПОВЕДЕНИЯ</a:t>
            </a:r>
            <a:br>
              <a:rPr lang="ru-RU" sz="2800" dirty="0">
                <a:latin typeface="Arial Black" panose="020B0A04020102020204" pitchFamily="34" charset="0"/>
              </a:rPr>
            </a:br>
            <a:r>
              <a:rPr lang="ru-RU" sz="2800" dirty="0">
                <a:latin typeface="Arial Black" panose="020B0A04020102020204" pitchFamily="34" charset="0"/>
              </a:rPr>
              <a:t>2. РЕШЕНИЕ КОНФЛИКТНЫХ СИТУАЦИЙ</a:t>
            </a:r>
            <a:br>
              <a:rPr lang="ru-RU" sz="2800" dirty="0">
                <a:latin typeface="Arial Black" panose="020B0A04020102020204" pitchFamily="34" charset="0"/>
              </a:rPr>
            </a:br>
            <a:r>
              <a:rPr lang="ru-RU" sz="2800" dirty="0">
                <a:latin typeface="Arial Black" panose="020B0A04020102020204" pitchFamily="34" charset="0"/>
              </a:rPr>
              <a:t>3. ПОВЫШЕНИЕ ЭФФЕКТИВНОСТИ (КРИТЕРИИ ЭФФЕКТИВНОСТИ КЛАССНОГО РУКОВОДИТЕЛЯ, СОЦИАЛЬНАЯ АКТИВНОСТЬ ШКОЛЫ)</a:t>
            </a:r>
            <a:br>
              <a:rPr lang="ru-RU" sz="2800" dirty="0">
                <a:latin typeface="Arial Black" panose="020B0A04020102020204" pitchFamily="34" charset="0"/>
              </a:rPr>
            </a:b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B9CB329-55EF-483A-9233-8201EBCB3103}"/>
              </a:ext>
            </a:extLst>
          </p:cNvPr>
          <p:cNvSpPr/>
          <p:nvPr/>
        </p:nvSpPr>
        <p:spPr>
          <a:xfrm>
            <a:off x="3076227" y="587133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ЗАЧЕМ ЭТО КЛАССНОМУ?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86942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3BA753-F0AC-4818-8356-702B22C169E1}"/>
              </a:ext>
            </a:extLst>
          </p:cNvPr>
          <p:cNvSpPr/>
          <p:nvPr/>
        </p:nvSpPr>
        <p:spPr>
          <a:xfrm>
            <a:off x="0" y="0"/>
            <a:ext cx="12192000" cy="7257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C2A2E74-A168-45B7-A508-16377AA7A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2571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Arial Black" panose="020B0A04020102020204" pitchFamily="34" charset="0"/>
              </a:rPr>
              <a:t>СОЦИАЛЬНАЯ АКТИВНОСТЬ В РАМКАХ ДЕЯТЕЛЬНОСТИ ДВИЖЕНИЯ ПЕРВЫХ КАК ИНСТРУМЕНТ ПРОФИЛАКТИКИ НАРУШЕНИЙ ПОВЕДЕНИЯ ШКОЛЬНИКОВ</a:t>
            </a:r>
          </a:p>
        </p:txBody>
      </p:sp>
      <p:sp>
        <p:nvSpPr>
          <p:cNvPr id="5" name="Блок-схема: ручное управление 4">
            <a:extLst>
              <a:ext uri="{FF2B5EF4-FFF2-40B4-BE49-F238E27FC236}">
                <a16:creationId xmlns:a16="http://schemas.microsoft.com/office/drawing/2014/main" xmlns="" id="{CECBBC28-966C-40E0-851E-22553D7EF166}"/>
              </a:ext>
            </a:extLst>
          </p:cNvPr>
          <p:cNvSpPr/>
          <p:nvPr/>
        </p:nvSpPr>
        <p:spPr>
          <a:xfrm rot="16200000">
            <a:off x="283256" y="440645"/>
            <a:ext cx="5566002" cy="6132512"/>
          </a:xfrm>
          <a:prstGeom prst="flowChartManualOpera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89C3FD-223E-47BC-99C3-7A2D156576EF}"/>
              </a:ext>
            </a:extLst>
          </p:cNvPr>
          <p:cNvSpPr txBox="1"/>
          <p:nvPr/>
        </p:nvSpPr>
        <p:spPr>
          <a:xfrm>
            <a:off x="109537" y="1919411"/>
            <a:ext cx="54428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КЕЙС №1</a:t>
            </a:r>
          </a:p>
          <a:p>
            <a:pPr algn="ctr"/>
            <a:r>
              <a:rPr lang="ru-RU" sz="2000" dirty="0">
                <a:latin typeface="Arial Black" panose="020B0A04020102020204" pitchFamily="34" charset="0"/>
              </a:rPr>
              <a:t>ВНУТРЕННИЙ КОНФЛИКТ В КЛАССЕ</a:t>
            </a:r>
          </a:p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УЧАСТНИКИ: </a:t>
            </a:r>
            <a:r>
              <a:rPr lang="ru-RU" sz="2000" dirty="0">
                <a:latin typeface="Arial Black" panose="020B0A04020102020204" pitchFamily="34" charset="0"/>
              </a:rPr>
              <a:t>2 ДЕВОЧКИ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ВОЗРАСТ: </a:t>
            </a:r>
            <a:r>
              <a:rPr lang="ru-RU" sz="2000" dirty="0">
                <a:latin typeface="Arial Black" panose="020B0A04020102020204" pitchFamily="34" charset="0"/>
              </a:rPr>
              <a:t>11 ЛЕТ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СУТЬ: </a:t>
            </a:r>
            <a:r>
              <a:rPr lang="ru-RU" sz="2000" dirty="0">
                <a:latin typeface="Arial Black" panose="020B0A04020102020204" pitchFamily="34" charset="0"/>
              </a:rPr>
              <a:t>ССОРА И ВЗАИМНАЯ ТРАВЛЯ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РЕШЕНИЕ: </a:t>
            </a:r>
            <a:r>
              <a:rPr lang="ru-RU" sz="2000" dirty="0">
                <a:latin typeface="Arial Black" panose="020B0A04020102020204" pitchFamily="34" charset="0"/>
              </a:rPr>
              <a:t>УЧАСТИЕ В СОВМЕСТНОМ СОБЫТИИ</a:t>
            </a:r>
          </a:p>
          <a:p>
            <a:r>
              <a:rPr lang="ru-RU" sz="2000" dirty="0">
                <a:latin typeface="Arial Black" panose="020B0A04020102020204" pitchFamily="34" charset="0"/>
              </a:rPr>
              <a:t>ДВИЖЕНИЯ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«СКАЗКЕ БЫТЬ»</a:t>
            </a:r>
          </a:p>
        </p:txBody>
      </p:sp>
      <p:sp>
        <p:nvSpPr>
          <p:cNvPr id="11" name="Блок-схема: ручное управление 10">
            <a:extLst>
              <a:ext uri="{FF2B5EF4-FFF2-40B4-BE49-F238E27FC236}">
                <a16:creationId xmlns:a16="http://schemas.microsoft.com/office/drawing/2014/main" xmlns="" id="{E073570F-FC45-41FD-8E25-570318F13894}"/>
              </a:ext>
            </a:extLst>
          </p:cNvPr>
          <p:cNvSpPr/>
          <p:nvPr/>
        </p:nvSpPr>
        <p:spPr>
          <a:xfrm rot="5400000">
            <a:off x="6360999" y="495412"/>
            <a:ext cx="5566002" cy="6022975"/>
          </a:xfrm>
          <a:prstGeom prst="flowChartManualOpera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A28D66-EE96-4F66-A4BF-F382854D49CD}"/>
              </a:ext>
            </a:extLst>
          </p:cNvPr>
          <p:cNvSpPr txBox="1"/>
          <p:nvPr/>
        </p:nvSpPr>
        <p:spPr>
          <a:xfrm>
            <a:off x="6879771" y="1887603"/>
            <a:ext cx="53122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КЕЙС №2</a:t>
            </a:r>
          </a:p>
          <a:p>
            <a:pPr algn="ctr"/>
            <a:r>
              <a:rPr lang="ru-RU" sz="2000" dirty="0">
                <a:latin typeface="Arial Black" panose="020B0A04020102020204" pitchFamily="34" charset="0"/>
              </a:rPr>
              <a:t>«СПОСОБНЫЙ, НО НЕ СОБРАННЫЙ»</a:t>
            </a:r>
          </a:p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pPr algn="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УЧАСТНИКИ: </a:t>
            </a:r>
            <a:r>
              <a:rPr lang="ru-RU" sz="2000" dirty="0">
                <a:latin typeface="Arial Black" panose="020B0A04020102020204" pitchFamily="34" charset="0"/>
              </a:rPr>
              <a:t>1 МАЛЬЧИК</a:t>
            </a:r>
          </a:p>
          <a:p>
            <a:pPr algn="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ВОЗРАСТ: </a:t>
            </a:r>
            <a:r>
              <a:rPr lang="ru-RU" sz="2000" dirty="0">
                <a:latin typeface="Arial Black" panose="020B0A04020102020204" pitchFamily="34" charset="0"/>
              </a:rPr>
              <a:t>11 ЛЕТ</a:t>
            </a:r>
          </a:p>
          <a:p>
            <a:pPr algn="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СУТЬ: </a:t>
            </a:r>
            <a:r>
              <a:rPr lang="ru-RU" sz="2000" dirty="0">
                <a:latin typeface="Arial Black" panose="020B0A04020102020204" pitchFamily="34" charset="0"/>
              </a:rPr>
              <a:t>СПОСОБНЫЙ  РЕБЕНОК, КОТОРЫМ НЕ ЗАНИМАЮТСЯ РОДИТЕЛИ</a:t>
            </a:r>
          </a:p>
          <a:p>
            <a:pPr algn="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РЕШЕНИЕ: </a:t>
            </a:r>
            <a:r>
              <a:rPr lang="ru-RU" sz="2000" dirty="0">
                <a:latin typeface="Arial Black" panose="020B0A04020102020204" pitchFamily="34" charset="0"/>
              </a:rPr>
              <a:t>ВОВЛЕЧЕНИЕ В ДВИЖЕНИЕ, АКЦЕНТ НА СТАТУСЕ </a:t>
            </a:r>
          </a:p>
          <a:p>
            <a:pPr algn="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ПЕРВЫЙ</a:t>
            </a:r>
          </a:p>
        </p:txBody>
      </p:sp>
    </p:spTree>
    <p:extLst>
      <p:ext uri="{BB962C8B-B14F-4D97-AF65-F5344CB8AC3E}">
        <p14:creationId xmlns:p14="http://schemas.microsoft.com/office/powerpoint/2010/main" val="9233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3BA753-F0AC-4818-8356-702B22C169E1}"/>
              </a:ext>
            </a:extLst>
          </p:cNvPr>
          <p:cNvSpPr/>
          <p:nvPr/>
        </p:nvSpPr>
        <p:spPr>
          <a:xfrm>
            <a:off x="0" y="0"/>
            <a:ext cx="12192000" cy="7257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C2A2E74-A168-45B7-A508-16377AA7A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2571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Arial Black" panose="020B0A04020102020204" pitchFamily="34" charset="0"/>
              </a:rPr>
              <a:t>СОЦИАЛЬНАЯ АКТИВНОСТЬ В РАМКАХ ДЕЯТЕЛЬНОСТИ ДВИЖЕНИЯ ПЕРВЫХ КАК ИНСТРУМЕНТ ПРОФИЛАКТИКИ НАРУШЕНИЙ ПОВЕДЕНИЯ ШКОЛЬНИКОВ</a:t>
            </a:r>
          </a:p>
        </p:txBody>
      </p:sp>
      <p:sp>
        <p:nvSpPr>
          <p:cNvPr id="2" name="Рамка 1">
            <a:extLst>
              <a:ext uri="{FF2B5EF4-FFF2-40B4-BE49-F238E27FC236}">
                <a16:creationId xmlns:a16="http://schemas.microsoft.com/office/drawing/2014/main" xmlns="" id="{037BB368-55F4-4DF3-A131-96265125681C}"/>
              </a:ext>
            </a:extLst>
          </p:cNvPr>
          <p:cNvSpPr/>
          <p:nvPr/>
        </p:nvSpPr>
        <p:spPr>
          <a:xfrm>
            <a:off x="1045028" y="1211943"/>
            <a:ext cx="10101943" cy="4049486"/>
          </a:xfrm>
          <a:prstGeom prst="frame">
            <a:avLst>
              <a:gd name="adj1" fmla="val 28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D2A6D2-8E28-48C2-BEC0-C3A5411EE19E}"/>
              </a:ext>
            </a:extLst>
          </p:cNvPr>
          <p:cNvSpPr txBox="1"/>
          <p:nvPr/>
        </p:nvSpPr>
        <p:spPr>
          <a:xfrm>
            <a:off x="1350055" y="1436914"/>
            <a:ext cx="950663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КЕЙС № 3</a:t>
            </a:r>
          </a:p>
          <a:p>
            <a:pPr algn="ctr"/>
            <a:r>
              <a:rPr lang="ru-RU" sz="2000" dirty="0">
                <a:latin typeface="Arial Black" panose="020B0A04020102020204" pitchFamily="34" charset="0"/>
              </a:rPr>
              <a:t>«САМЫЙ ТРУДНЫЙ»</a:t>
            </a:r>
          </a:p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УЧАСТНИКИ: </a:t>
            </a:r>
            <a:r>
              <a:rPr lang="ru-RU" sz="2000" dirty="0">
                <a:latin typeface="Arial Black" panose="020B0A04020102020204" pitchFamily="34" charset="0"/>
              </a:rPr>
              <a:t>1 МАЛЬЧИК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ВОЗРАСТ: </a:t>
            </a:r>
            <a:r>
              <a:rPr lang="ru-RU" sz="2000" dirty="0">
                <a:latin typeface="Arial Black" panose="020B0A04020102020204" pitchFamily="34" charset="0"/>
              </a:rPr>
              <a:t>17 ЛЕТ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СУТЬ: </a:t>
            </a:r>
            <a:r>
              <a:rPr lang="ru-RU" sz="2000" dirty="0">
                <a:latin typeface="Arial Black" panose="020B0A04020102020204" pitchFamily="34" charset="0"/>
              </a:rPr>
              <a:t>НИЗКАЯ МОТИВАЦИЯ К УЧЕБЕ, ОТРЕШЁННОСТЬ РОДИТЕЛЯ, КАК СЛЕДСТВИЕ НЕ СДАЧА ОГЭ И ОСТАВЛЕНИЕ НА ВТОРОЙ ГОД</a:t>
            </a:r>
          </a:p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РЕШЕНИЕ: </a:t>
            </a:r>
            <a:r>
              <a:rPr lang="ru-RU" sz="2000" dirty="0">
                <a:latin typeface="Arial Black" panose="020B0A04020102020204" pitchFamily="34" charset="0"/>
              </a:rPr>
              <a:t>НАЙДЕНА ИНТЕРЕСУЮЩАЯ СФЕРА, АКТИВНОЕ ВОВЛЕЧЕНИЕ В ДЕЯТЕЛЬНОСТЬ ДВИЖЕНИЯ ЧЕРЕЗ ЭТУ СФЕРУ В РАМКАХ ПРОЕКТА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«БЛАГО ТВОРИ»</a:t>
            </a:r>
          </a:p>
          <a:p>
            <a:r>
              <a:rPr lang="ru-RU" sz="2000" dirty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604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3BA753-F0AC-4818-8356-702B22C169E1}"/>
              </a:ext>
            </a:extLst>
          </p:cNvPr>
          <p:cNvSpPr/>
          <p:nvPr/>
        </p:nvSpPr>
        <p:spPr>
          <a:xfrm>
            <a:off x="0" y="0"/>
            <a:ext cx="12192000" cy="7257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C2A2E74-A168-45B7-A508-16377AA7A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25714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bg1"/>
                </a:solidFill>
                <a:latin typeface="Arial Black" panose="020B0A04020102020204" pitchFamily="34" charset="0"/>
              </a:rPr>
              <a:t>«НЕТ ВРЕМЕНИ, НЕ ЗНАЮ ГДЕ ИСКАТЬ»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D2A6D2-8E28-48C2-BEC0-C3A5411EE19E}"/>
              </a:ext>
            </a:extLst>
          </p:cNvPr>
          <p:cNvSpPr txBox="1"/>
          <p:nvPr/>
        </p:nvSpPr>
        <p:spPr>
          <a:xfrm>
            <a:off x="1350055" y="1436914"/>
            <a:ext cx="9506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000" dirty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0DBACBB-A0D4-456F-A7E3-A4AA87BDC2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76" b="4951"/>
          <a:stretch/>
        </p:blipFill>
        <p:spPr>
          <a:xfrm>
            <a:off x="0" y="986971"/>
            <a:ext cx="8157029" cy="41950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3D0989-F098-48E0-916C-E572FD020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49" y="1069510"/>
            <a:ext cx="2295071" cy="229507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FE39081-EBED-45BD-AFED-DB6D6D65DA62}"/>
              </a:ext>
            </a:extLst>
          </p:cNvPr>
          <p:cNvSpPr/>
          <p:nvPr/>
        </p:nvSpPr>
        <p:spPr>
          <a:xfrm>
            <a:off x="8447314" y="3730171"/>
            <a:ext cx="3193143" cy="1451843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ПРИНЯТЬ УЧАСТИЕ В ПРОЕКТАХ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9073CB64-2E3B-40C1-92C2-C482FD5E0F53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3918857" y="3962400"/>
            <a:ext cx="4528457" cy="4936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36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3BA753-F0AC-4818-8356-702B22C169E1}"/>
              </a:ext>
            </a:extLst>
          </p:cNvPr>
          <p:cNvSpPr/>
          <p:nvPr/>
        </p:nvSpPr>
        <p:spPr>
          <a:xfrm>
            <a:off x="0" y="0"/>
            <a:ext cx="12192000" cy="7257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C2A2E74-A168-45B7-A508-16377AA7A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25714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bg1"/>
                </a:solidFill>
                <a:latin typeface="Arial Black" panose="020B0A04020102020204" pitchFamily="34" charset="0"/>
              </a:rPr>
              <a:t>«НЕТ ВРЕМЕНИ, НЕ ЗНАЮ ГДЕ ИСКАТЬ»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D2A6D2-8E28-48C2-BEC0-C3A5411EE19E}"/>
              </a:ext>
            </a:extLst>
          </p:cNvPr>
          <p:cNvSpPr txBox="1"/>
          <p:nvPr/>
        </p:nvSpPr>
        <p:spPr>
          <a:xfrm>
            <a:off x="1350055" y="1436914"/>
            <a:ext cx="9506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000" dirty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3D0989-F098-48E0-916C-E572FD020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49" y="1008441"/>
            <a:ext cx="2295071" cy="2295071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FE39081-EBED-45BD-AFED-DB6D6D65DA62}"/>
              </a:ext>
            </a:extLst>
          </p:cNvPr>
          <p:cNvSpPr/>
          <p:nvPr/>
        </p:nvSpPr>
        <p:spPr>
          <a:xfrm>
            <a:off x="8447314" y="3730171"/>
            <a:ext cx="3193143" cy="1451843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ПЕРЕЧЕНЬ ПРОЕКТОВ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3D7906E-2255-41F0-B1CB-793FB246D4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423" b="4952"/>
          <a:stretch/>
        </p:blipFill>
        <p:spPr>
          <a:xfrm>
            <a:off x="0" y="1008441"/>
            <a:ext cx="7905452" cy="4028016"/>
          </a:xfrm>
          <a:prstGeom prst="rect">
            <a:avLst/>
          </a:prstGeom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9073CB64-2E3B-40C1-92C2-C482FD5E0F53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3251200" y="2735303"/>
            <a:ext cx="5196114" cy="172079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93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158905C-8EBF-4E15-B6F0-3B9CB60FA900}"/>
              </a:ext>
            </a:extLst>
          </p:cNvPr>
          <p:cNvSpPr/>
          <p:nvPr/>
        </p:nvSpPr>
        <p:spPr>
          <a:xfrm>
            <a:off x="0" y="6288088"/>
            <a:ext cx="12192000" cy="569912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Arial Black" panose="020B0A04020102020204" pitchFamily="34" charset="0"/>
              </a:rPr>
              <a:t>Движение Первых 					   Дзюба Андрей Владимирович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3BA753-F0AC-4818-8356-702B22C169E1}"/>
              </a:ext>
            </a:extLst>
          </p:cNvPr>
          <p:cNvSpPr/>
          <p:nvPr/>
        </p:nvSpPr>
        <p:spPr>
          <a:xfrm>
            <a:off x="0" y="0"/>
            <a:ext cx="12192000" cy="72571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C2A2E74-A168-45B7-A508-16377AA7A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25714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bg1"/>
                </a:solidFill>
                <a:latin typeface="Arial Black" panose="020B0A04020102020204" pitchFamily="34" charset="0"/>
              </a:rPr>
              <a:t>«НЕТ ВРЕМЕНИ, НЕ ЗНАЮ ГДЕ ИСКАТЬ»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D2A6D2-8E28-48C2-BEC0-C3A5411EE19E}"/>
              </a:ext>
            </a:extLst>
          </p:cNvPr>
          <p:cNvSpPr txBox="1"/>
          <p:nvPr/>
        </p:nvSpPr>
        <p:spPr>
          <a:xfrm>
            <a:off x="1350055" y="1436914"/>
            <a:ext cx="9506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000" dirty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A3D0989-F098-48E0-916C-E572FD020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826" y="2233083"/>
            <a:ext cx="2420559" cy="2420559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:a16="http://schemas.microsoft.com/office/drawing/2014/main" xmlns="" id="{F339AD79-DB81-463A-B0F9-2B4570DE3F94}"/>
              </a:ext>
            </a:extLst>
          </p:cNvPr>
          <p:cNvSpPr/>
          <p:nvPr/>
        </p:nvSpPr>
        <p:spPr>
          <a:xfrm>
            <a:off x="232229" y="1008441"/>
            <a:ext cx="8113485" cy="4869845"/>
          </a:xfrm>
          <a:prstGeom prst="frame">
            <a:avLst>
              <a:gd name="adj1" fmla="val 35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E40FC74-A35C-4EB7-A7CD-F3F772D86A08}"/>
              </a:ext>
            </a:extLst>
          </p:cNvPr>
          <p:cNvSpPr txBox="1"/>
          <p:nvPr/>
        </p:nvSpPr>
        <p:spPr>
          <a:xfrm>
            <a:off x="449943" y="1436914"/>
            <a:ext cx="77361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Arial Black" panose="020B0A04020102020204" pitchFamily="34" charset="0"/>
              </a:rPr>
              <a:t>ЗАДАНИЕ:</a:t>
            </a:r>
          </a:p>
          <a:p>
            <a:pPr algn="ctr"/>
            <a:endParaRPr lang="ru-RU" sz="2000" b="1" dirty="0">
              <a:latin typeface="Arial Black" panose="020B0A04020102020204" pitchFamily="34" charset="0"/>
            </a:endParaRPr>
          </a:p>
          <a:p>
            <a:r>
              <a:rPr lang="ru-RU" sz="2000" dirty="0">
                <a:latin typeface="Arial Black" panose="020B0A04020102020204" pitchFamily="34" charset="0"/>
              </a:rPr>
              <a:t>ВАМ ДАНЫ «КЕЙСЫ» С ПРОБЛЕМНЫМИ ДЕТЬМИ, ВЫБЕРИТЕ ПРОЕКТ, В КОТОРЫЙ МОЖНО ВОВЛЕЧЬ РЕБЕНКА.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000" dirty="0">
                <a:latin typeface="Arial Black" panose="020B0A04020102020204" pitchFamily="34" charset="0"/>
              </a:rPr>
              <a:t>ОБОСНУЙТЕ СВОЙ ВЫБОР ПРОЕКТА</a:t>
            </a:r>
          </a:p>
          <a:p>
            <a:pPr marL="342900" indent="-342900">
              <a:buAutoNum type="arabicPeriod"/>
            </a:pPr>
            <a:r>
              <a:rPr lang="ru-RU" sz="2000" dirty="0">
                <a:latin typeface="Arial Black" panose="020B0A04020102020204" pitchFamily="34" charset="0"/>
              </a:rPr>
              <a:t>КАК ВЫ БУДЕТЕ ВОВЛЕКАТЬ РЕБЕНКА В ДАННЫЙ ПРОЕКТ</a:t>
            </a:r>
          </a:p>
          <a:p>
            <a:pPr marL="342900" indent="-342900">
              <a:buAutoNum type="arabicPeriod"/>
            </a:pPr>
            <a:r>
              <a:rPr lang="ru-RU" sz="2000" dirty="0">
                <a:latin typeface="Arial Black" panose="020B0A04020102020204" pitchFamily="34" charset="0"/>
              </a:rPr>
              <a:t>КАК ИМЕННО ДАННЫЙ ПРОЕКТ ПОМОЖЕТ «ИСПРАВИТЬ» СИТУАЦИЮ</a:t>
            </a: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3015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322</Words>
  <Application>Microsoft Office PowerPoint</Application>
  <PresentationFormat>Произвольный</PresentationFormat>
  <Paragraphs>64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Социальная активность в рамках деятельности Движения Первых как инструмент профилактики нарушений поведения школьников</vt:lpstr>
      <vt:lpstr>СОЦИАЛЬНАЯ АКТИВНОСТЬ - ГОТОВНОСТЬ ЛИЧНОСТИ К ДЕЯТЕЛЬНОСТИ, КОТОРАЯ ПРОЯВЛЯЕТСЯ В СООТВЕТСТВУЮЩИХ АКТАХ ПОВЕДЕНИЯ И ПРЕДСТАВЛЯЕТ СОБОЙ ЦЕЛЕНАПРАВЛЕННУЮ ТВОРЧЕСКУЮ СОЦИАЛЬНУЮ ДЕЯТЕЛЬНОСТЬ, ПРЕОБРАЗУЮЩУЮ ОБЪЕКТИВНУЮ ДЕЙСТВИТЕЛЬНОСТЬ И САМУ ЛИЧНОСТИ.         (Мухина В.С. Возрастная психология)</vt:lpstr>
      <vt:lpstr>1. ПРОФИЛАКТИКА ДЕВИАНТНОГО ПОВЕДЕНИЯ 2. РЕШЕНИЕ КОНФЛИКТНЫХ СИТУАЦИЙ 3. ПОВЫШЕНИЕ ЭФФЕКТИВНОСТИ (КРИТЕРИИ ЭФФЕКТИВНОСТИ КЛАССНОГО РУКОВОДИТЕЛЯ, СОЦИАЛЬНАЯ АКТИВНОСТЬ ШКОЛЫ) </vt:lpstr>
      <vt:lpstr>СОЦИАЛЬНАЯ АКТИВНОСТЬ В РАМКАХ ДЕЯТЕЛЬНОСТИ ДВИЖЕНИЯ ПЕРВЫХ КАК ИНСТРУМЕНТ ПРОФИЛАКТИКИ НАРУШЕНИЙ ПОВЕДЕНИЯ ШКОЛЬНИКОВ</vt:lpstr>
      <vt:lpstr>СОЦИАЛЬНАЯ АКТИВНОСТЬ В РАМКАХ ДЕЯТЕЛЬНОСТИ ДВИЖЕНИЯ ПЕРВЫХ КАК ИНСТРУМЕНТ ПРОФИЛАКТИКИ НАРУШЕНИЙ ПОВЕДЕНИЯ ШКОЛЬНИКОВ</vt:lpstr>
      <vt:lpstr>«НЕТ ВРЕМЕНИ, НЕ ЗНАЮ ГДЕ ИСКАТЬ»</vt:lpstr>
      <vt:lpstr>«НЕТ ВРЕМЕНИ, НЕ ЗНАЮ ГДЕ ИСКАТЬ»</vt:lpstr>
      <vt:lpstr>«НЕТ ВРЕМЕНИ, НЕ ЗНАЮ ГДЕ ИСКАТЬ»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активность в рамках деятельности Движения Первых как инструмент профилактики нарушений поведения школьников</dc:title>
  <dc:creator>ООО</dc:creator>
  <cp:lastModifiedBy>user</cp:lastModifiedBy>
  <cp:revision>21</cp:revision>
  <dcterms:created xsi:type="dcterms:W3CDTF">2025-03-23T10:26:17Z</dcterms:created>
  <dcterms:modified xsi:type="dcterms:W3CDTF">2025-04-11T03:50:22Z</dcterms:modified>
</cp:coreProperties>
</file>